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693400" cy="7556500"/>
  <p:notesSz cx="6858000" cy="9144000"/>
  <p:embeddedFontLst>
    <p:embeddedFont>
      <p:font typeface="Merriweather" panose="020F0502020204030204" pitchFamily="2" charset="-18"/>
      <p:regular r:id="rId19"/>
    </p:embeddedFont>
    <p:embeddedFont>
      <p:font typeface="Merriweather Bold" panose="020B0604020202020204" charset="-18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9" autoAdjust="0"/>
  </p:normalViewPr>
  <p:slideViewPr>
    <p:cSldViewPr>
      <p:cViewPr varScale="1">
        <p:scale>
          <a:sx n="43" d="100"/>
          <a:sy n="43" d="100"/>
        </p:scale>
        <p:origin x="138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nebid.pl/pl/grafika-i-rysunek-frida-kahlo-1907-1954-autoportret-z-warkoczem/2124044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1193481" y="-2907077"/>
            <a:ext cx="8742519" cy="9577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7"/>
              </a:lnSpc>
            </a:pPr>
            <a:endParaRPr/>
          </a:p>
          <a:p>
            <a:pPr algn="ctr">
              <a:lnSpc>
                <a:spcPts val="4757"/>
              </a:lnSpc>
            </a:pPr>
            <a:endParaRPr/>
          </a:p>
          <a:p>
            <a:pPr algn="ctr">
              <a:lnSpc>
                <a:spcPts val="4757"/>
              </a:lnSpc>
            </a:pPr>
            <a:endParaRPr/>
          </a:p>
          <a:p>
            <a:pPr algn="ctr">
              <a:lnSpc>
                <a:spcPts val="4757"/>
              </a:lnSpc>
            </a:pPr>
            <a:endParaRPr/>
          </a:p>
          <a:p>
            <a:pPr algn="ctr">
              <a:lnSpc>
                <a:spcPts val="4757"/>
              </a:lnSpc>
            </a:pPr>
            <a:endParaRPr/>
          </a:p>
          <a:p>
            <a:pPr algn="ctr">
              <a:lnSpc>
                <a:spcPts val="4757"/>
              </a:lnSpc>
            </a:pPr>
            <a:endParaRPr/>
          </a:p>
          <a:p>
            <a:pPr algn="ctr">
              <a:lnSpc>
                <a:spcPts val="4757"/>
              </a:lnSpc>
            </a:pPr>
            <a:endParaRPr/>
          </a:p>
          <a:p>
            <a:pPr algn="ctr">
              <a:lnSpc>
                <a:spcPts val="4757"/>
              </a:lnSpc>
            </a:pPr>
            <a:endParaRPr/>
          </a:p>
          <a:p>
            <a:pPr algn="ctr">
              <a:lnSpc>
                <a:spcPts val="4200"/>
              </a:lnSpc>
            </a:pPr>
            <a:endParaRPr/>
          </a:p>
          <a:p>
            <a:pPr algn="ctr">
              <a:lnSpc>
                <a:spcPts val="4200"/>
              </a:lnSpc>
            </a:pPr>
            <a:r>
              <a:rPr lang="en-US" sz="3000" b="1" spc="450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KONKURS </a:t>
            </a:r>
          </a:p>
          <a:p>
            <a:pPr algn="ctr">
              <a:lnSpc>
                <a:spcPts val="4200"/>
              </a:lnSpc>
            </a:pPr>
            <a:r>
              <a:rPr lang="en-US" sz="3000" b="1" spc="450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"ŻYWE OBRAZY - III EDYCJA"</a:t>
            </a:r>
          </a:p>
          <a:p>
            <a:pPr algn="ctr">
              <a:lnSpc>
                <a:spcPts val="4200"/>
              </a:lnSpc>
            </a:pPr>
            <a:endParaRPr lang="en-US" sz="3000" b="1" spc="450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ctr">
              <a:lnSpc>
                <a:spcPts val="4200"/>
              </a:lnSpc>
            </a:pPr>
            <a:r>
              <a:rPr lang="en-US" sz="3000" b="1" spc="450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ZAPRASZAMY DO ZAPOZNANIA SIĘ Z WYNIKAMI KONKURSU </a:t>
            </a:r>
          </a:p>
          <a:p>
            <a:pPr algn="ctr">
              <a:lnSpc>
                <a:spcPts val="4200"/>
              </a:lnSpc>
            </a:pPr>
            <a:r>
              <a:rPr lang="en-US" sz="3000" b="1" spc="450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 </a:t>
            </a:r>
          </a:p>
          <a:p>
            <a:pPr algn="ctr">
              <a:lnSpc>
                <a:spcPts val="4200"/>
              </a:lnSpc>
            </a:pPr>
            <a:r>
              <a:rPr lang="en-US" sz="3000" b="1" spc="450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GALERIĄ PRAC</a:t>
            </a:r>
          </a:p>
          <a:p>
            <a:pPr algn="ctr">
              <a:lnSpc>
                <a:spcPts val="4200"/>
              </a:lnSpc>
            </a:pPr>
            <a:endParaRPr lang="en-US" sz="3000" b="1" spc="450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Obraz przedstawia kobietę trzymającą w rękach gronostaja. "/>
          <p:cNvSpPr/>
          <p:nvPr/>
        </p:nvSpPr>
        <p:spPr>
          <a:xfrm>
            <a:off x="2141968" y="1401226"/>
            <a:ext cx="3375254" cy="4867215"/>
          </a:xfrm>
          <a:custGeom>
            <a:avLst/>
            <a:gdLst/>
            <a:ahLst/>
            <a:cxnLst/>
            <a:rect l="l" t="t" r="r" b="b"/>
            <a:pathLst>
              <a:path w="3375254" h="4867215">
                <a:moveTo>
                  <a:pt x="0" y="0"/>
                </a:moveTo>
                <a:lnTo>
                  <a:pt x="3375254" y="0"/>
                </a:lnTo>
                <a:lnTo>
                  <a:pt x="3375254" y="4867215"/>
                </a:lnTo>
                <a:lnTo>
                  <a:pt x="0" y="48672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32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 descr="Zdjęcie przedstawia dziewczynkę trzymająca w rękach świnkę morską. "/>
          <p:cNvSpPr/>
          <p:nvPr/>
        </p:nvSpPr>
        <p:spPr>
          <a:xfrm>
            <a:off x="5517222" y="1401226"/>
            <a:ext cx="2743893" cy="4867215"/>
          </a:xfrm>
          <a:custGeom>
            <a:avLst/>
            <a:gdLst/>
            <a:ahLst/>
            <a:cxnLst/>
            <a:rect l="l" t="t" r="r" b="b"/>
            <a:pathLst>
              <a:path w="2743893" h="4867215">
                <a:moveTo>
                  <a:pt x="0" y="0"/>
                </a:moveTo>
                <a:lnTo>
                  <a:pt x="2743893" y="0"/>
                </a:lnTo>
                <a:lnTo>
                  <a:pt x="2743893" y="4867215"/>
                </a:lnTo>
                <a:lnTo>
                  <a:pt x="0" y="4867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878521" y="67289"/>
            <a:ext cx="6840457" cy="242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4"/>
              </a:lnSpc>
            </a:pPr>
            <a:r>
              <a:rPr lang="en-US" sz="1410" b="1" spc="211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GALERIA PRAC "ŻYWE OBRAZY"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8427" y="6318495"/>
            <a:ext cx="8535146" cy="1143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sz="2439" spc="292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</a:rPr>
              <a:t>"Dama z gronostajem",  Leonardo da Vinci</a:t>
            </a:r>
          </a:p>
          <a:p>
            <a:pPr algn="ctr">
              <a:lnSpc>
                <a:spcPts val="5935"/>
              </a:lnSpc>
            </a:pPr>
            <a:r>
              <a:rPr lang="en-US" sz="4239" b="1" spc="50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Maja Pietrzak, kl.6a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0196" y="242813"/>
            <a:ext cx="7556602" cy="16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II MIEJSCE</a:t>
            </a:r>
          </a:p>
          <a:p>
            <a:pPr algn="ctr">
              <a:lnSpc>
                <a:spcPts val="4535"/>
              </a:lnSpc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KATEGORIA KLAS V-VIII</a:t>
            </a:r>
          </a:p>
          <a:p>
            <a:pPr algn="ctr">
              <a:lnSpc>
                <a:spcPts val="4535"/>
              </a:lnSpc>
              <a:spcBef>
                <a:spcPct val="0"/>
              </a:spcBef>
            </a:pPr>
            <a:endParaRPr lang="en-US" sz="3239" b="1" spc="388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Obraz przedstawia kobietę z włosami zaplecionymi w kształt precla. "/>
          <p:cNvSpPr/>
          <p:nvPr/>
        </p:nvSpPr>
        <p:spPr>
          <a:xfrm>
            <a:off x="1480387" y="1577654"/>
            <a:ext cx="3615436" cy="4936275"/>
          </a:xfrm>
          <a:custGeom>
            <a:avLst/>
            <a:gdLst/>
            <a:ahLst/>
            <a:cxnLst/>
            <a:rect l="l" t="t" r="r" b="b"/>
            <a:pathLst>
              <a:path w="3615436" h="4936275">
                <a:moveTo>
                  <a:pt x="0" y="0"/>
                </a:moveTo>
                <a:lnTo>
                  <a:pt x="3615436" y="0"/>
                </a:lnTo>
                <a:lnTo>
                  <a:pt x="3615436" y="4936275"/>
                </a:lnTo>
                <a:lnTo>
                  <a:pt x="0" y="4936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 descr="Zdjęcie przedstawia dziewczynkę z włosami zaplecionymi do góry i mocno zaznaczonymi brwiami. "/>
          <p:cNvSpPr/>
          <p:nvPr/>
        </p:nvSpPr>
        <p:spPr>
          <a:xfrm>
            <a:off x="5184429" y="1577654"/>
            <a:ext cx="4026438" cy="4936275"/>
          </a:xfrm>
          <a:custGeom>
            <a:avLst/>
            <a:gdLst/>
            <a:ahLst/>
            <a:cxnLst/>
            <a:rect l="l" t="t" r="r" b="b"/>
            <a:pathLst>
              <a:path w="4026438" h="4936275">
                <a:moveTo>
                  <a:pt x="0" y="0"/>
                </a:moveTo>
                <a:lnTo>
                  <a:pt x="4026439" y="0"/>
                </a:lnTo>
                <a:lnTo>
                  <a:pt x="4026439" y="4936275"/>
                </a:lnTo>
                <a:lnTo>
                  <a:pt x="0" y="49362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611" b="-8373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1364528" y="-176582"/>
            <a:ext cx="7962944" cy="1754236"/>
            <a:chOff x="0" y="0"/>
            <a:chExt cx="10617259" cy="2338981"/>
          </a:xfrm>
        </p:grpSpPr>
        <p:sp>
          <p:nvSpPr>
            <p:cNvPr id="6" name="TextBox 6"/>
            <p:cNvSpPr txBox="1"/>
            <p:nvPr/>
          </p:nvSpPr>
          <p:spPr>
            <a:xfrm>
              <a:off x="0" y="974965"/>
              <a:ext cx="10617259" cy="135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67"/>
                </a:lnSpc>
              </a:pPr>
              <a:r>
                <a:rPr lang="en-US" sz="3723" b="1" spc="74">
                  <a:solidFill>
                    <a:srgbClr val="151518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III MIEJSCE</a:t>
              </a:r>
            </a:p>
            <a:p>
              <a:pPr algn="ctr">
                <a:lnSpc>
                  <a:spcPts val="3627"/>
                </a:lnSpc>
              </a:pPr>
              <a:r>
                <a:rPr lang="en-US" sz="3023" b="1" spc="60">
                  <a:solidFill>
                    <a:srgbClr val="151518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KATEGORIA KLAS V-VIII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48325" y="-25164"/>
              <a:ext cx="9120609" cy="641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74"/>
                </a:lnSpc>
              </a:pPr>
              <a:endParaRPr/>
            </a:p>
            <a:p>
              <a:pPr algn="ctr">
                <a:lnSpc>
                  <a:spcPts val="1974"/>
                </a:lnSpc>
              </a:pPr>
              <a:r>
                <a:rPr lang="en-US" sz="1410" b="1" spc="211">
                  <a:solidFill>
                    <a:srgbClr val="151518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GALERIA PRAC "ŻYWE OBRAZY"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90103" y="6466304"/>
            <a:ext cx="7920765" cy="2542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sz="2439" spc="292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  <a:hlinkClick r:id="rId5" tooltip="https://onebid.pl/pl/grafika-i-rysunek-frida-kahlo-1907-1954-autoportret-z-warkoczem/2124044"/>
              </a:rPr>
              <a:t> “Autoportret z warkoczem”,Frida Kahlo</a:t>
            </a:r>
          </a:p>
          <a:p>
            <a:pPr algn="ctr">
              <a:lnSpc>
                <a:spcPts val="5095"/>
              </a:lnSpc>
            </a:pPr>
            <a:r>
              <a:rPr lang="en-US" sz="3639" b="1" spc="436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Oliwia Junknikiel, kl.5a </a:t>
            </a:r>
          </a:p>
          <a:p>
            <a:pPr algn="ctr">
              <a:lnSpc>
                <a:spcPts val="2995"/>
              </a:lnSpc>
            </a:pPr>
            <a:endParaRPr lang="en-US" sz="3639" b="1" spc="436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ctr">
              <a:lnSpc>
                <a:spcPts val="2995"/>
              </a:lnSpc>
            </a:pPr>
            <a:endParaRPr lang="en-US" sz="3639" b="1" spc="436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ctr">
              <a:lnSpc>
                <a:spcPts val="2995"/>
              </a:lnSpc>
            </a:pPr>
            <a:endParaRPr lang="en-US" sz="3639" b="1" spc="436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ctr">
              <a:lnSpc>
                <a:spcPts val="2995"/>
              </a:lnSpc>
            </a:pPr>
            <a:endParaRPr lang="en-US" sz="3639" b="1" spc="436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Obraz przedstawia kobietę ubraną na czarno, w czarnym kapeluszu zasłaniającym oczy. "/>
          <p:cNvSpPr/>
          <p:nvPr/>
        </p:nvSpPr>
        <p:spPr>
          <a:xfrm>
            <a:off x="1690472" y="925702"/>
            <a:ext cx="3279324" cy="5754473"/>
          </a:xfrm>
          <a:custGeom>
            <a:avLst/>
            <a:gdLst/>
            <a:ahLst/>
            <a:cxnLst/>
            <a:rect l="l" t="t" r="r" b="b"/>
            <a:pathLst>
              <a:path w="3279324" h="5754473">
                <a:moveTo>
                  <a:pt x="0" y="0"/>
                </a:moveTo>
                <a:lnTo>
                  <a:pt x="3279325" y="0"/>
                </a:lnTo>
                <a:lnTo>
                  <a:pt x="3279325" y="5754473"/>
                </a:lnTo>
                <a:lnTo>
                  <a:pt x="0" y="57544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314" r="-36162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 descr="Zdjęcie przedstawia dziewczynkę ubraną na czarno, w czarnym kapeluszu zasłaniającym oczy. "/>
          <p:cNvSpPr/>
          <p:nvPr/>
        </p:nvSpPr>
        <p:spPr>
          <a:xfrm>
            <a:off x="4969797" y="925702"/>
            <a:ext cx="4293513" cy="5754473"/>
          </a:xfrm>
          <a:custGeom>
            <a:avLst/>
            <a:gdLst/>
            <a:ahLst/>
            <a:cxnLst/>
            <a:rect l="l" t="t" r="r" b="b"/>
            <a:pathLst>
              <a:path w="4293513" h="5754473">
                <a:moveTo>
                  <a:pt x="0" y="0"/>
                </a:moveTo>
                <a:lnTo>
                  <a:pt x="4293513" y="0"/>
                </a:lnTo>
                <a:lnTo>
                  <a:pt x="4293513" y="5754473"/>
                </a:lnTo>
                <a:lnTo>
                  <a:pt x="0" y="57544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018" r="-992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925772" y="118083"/>
            <a:ext cx="6840457" cy="242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4"/>
              </a:lnSpc>
            </a:pPr>
            <a:r>
              <a:rPr lang="en-US" sz="1410" b="1" spc="211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GALERIA PRAC "ŻYWE OBRAZY"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2203" y="6620802"/>
            <a:ext cx="8427593" cy="1347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5"/>
              </a:lnSpc>
            </a:pPr>
            <a:r>
              <a:rPr lang="en-US" sz="2039" b="1" spc="244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“Postać w kapeluszu”,  Anna Zawadzka-Dziuda</a:t>
            </a:r>
          </a:p>
          <a:p>
            <a:pPr algn="ctr">
              <a:lnSpc>
                <a:spcPts val="4955"/>
              </a:lnSpc>
            </a:pPr>
            <a:r>
              <a:rPr lang="en-US" sz="3539" b="1" spc="424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Anna Jasińska, kl.5a</a:t>
            </a:r>
          </a:p>
          <a:p>
            <a:pPr algn="ctr">
              <a:lnSpc>
                <a:spcPts val="2995"/>
              </a:lnSpc>
            </a:pPr>
            <a:endParaRPr lang="en-US" sz="3539" b="1" spc="424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7593" y="293608"/>
            <a:ext cx="10344407" cy="11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Wyróżnienie, KATEGORIA KLAS V-VIII</a:t>
            </a:r>
          </a:p>
          <a:p>
            <a:pPr algn="ctr">
              <a:lnSpc>
                <a:spcPts val="4535"/>
              </a:lnSpc>
              <a:spcBef>
                <a:spcPct val="0"/>
              </a:spcBef>
            </a:pPr>
            <a:endParaRPr lang="en-US" sz="3239" b="1" spc="388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Zdjęcie przedstawia dziewczynkę siedzącą przy stole, patrzącą na kubek z kwiatami. "/>
          <p:cNvSpPr/>
          <p:nvPr/>
        </p:nvSpPr>
        <p:spPr>
          <a:xfrm>
            <a:off x="5443001" y="2024167"/>
            <a:ext cx="4682222" cy="3511667"/>
          </a:xfrm>
          <a:custGeom>
            <a:avLst/>
            <a:gdLst/>
            <a:ahLst/>
            <a:cxnLst/>
            <a:rect l="l" t="t" r="r" b="b"/>
            <a:pathLst>
              <a:path w="4682222" h="3511667">
                <a:moveTo>
                  <a:pt x="0" y="0"/>
                </a:moveTo>
                <a:lnTo>
                  <a:pt x="4682222" y="0"/>
                </a:lnTo>
                <a:lnTo>
                  <a:pt x="4682222" y="3511666"/>
                </a:lnTo>
                <a:lnTo>
                  <a:pt x="0" y="3511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 descr="Obraz przedstawia dziewczynkę siedzącą przy stole, patrzącą na wazon z kwiatami. "/>
          <p:cNvSpPr/>
          <p:nvPr/>
        </p:nvSpPr>
        <p:spPr>
          <a:xfrm>
            <a:off x="257005" y="2024167"/>
            <a:ext cx="5185996" cy="3511667"/>
          </a:xfrm>
          <a:custGeom>
            <a:avLst/>
            <a:gdLst/>
            <a:ahLst/>
            <a:cxnLst/>
            <a:rect l="l" t="t" r="r" b="b"/>
            <a:pathLst>
              <a:path w="5185996" h="3511667">
                <a:moveTo>
                  <a:pt x="0" y="0"/>
                </a:moveTo>
                <a:lnTo>
                  <a:pt x="5185996" y="0"/>
                </a:lnTo>
                <a:lnTo>
                  <a:pt x="5185996" y="3511666"/>
                </a:lnTo>
                <a:lnTo>
                  <a:pt x="0" y="3511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236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1165050" y="469763"/>
            <a:ext cx="7962944" cy="973186"/>
            <a:chOff x="0" y="0"/>
            <a:chExt cx="10617259" cy="1297581"/>
          </a:xfrm>
        </p:grpSpPr>
        <p:sp>
          <p:nvSpPr>
            <p:cNvPr id="6" name="TextBox 6"/>
            <p:cNvSpPr txBox="1"/>
            <p:nvPr/>
          </p:nvSpPr>
          <p:spPr>
            <a:xfrm>
              <a:off x="0" y="644765"/>
              <a:ext cx="10617259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7"/>
                </a:lnSpc>
              </a:pPr>
              <a:r>
                <a:rPr lang="en-US" sz="3223" b="1" spc="64">
                  <a:solidFill>
                    <a:srgbClr val="151518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Pozostałe prace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48325" y="-25164"/>
              <a:ext cx="9120609" cy="311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74"/>
                </a:lnSpc>
              </a:pPr>
              <a:r>
                <a:rPr lang="en-US" sz="1410" b="1" spc="211">
                  <a:solidFill>
                    <a:srgbClr val="151518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GALERIA PRAC "ŻYWE OBRAZY"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6000" y="5906821"/>
            <a:ext cx="9004642" cy="106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 spc="256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</a:rPr>
              <a:t>“Helenka z wazonem”, Stanisław Wyspiański </a:t>
            </a:r>
          </a:p>
          <a:p>
            <a:pPr algn="ctr">
              <a:lnSpc>
                <a:spcPts val="5795"/>
              </a:lnSpc>
            </a:pPr>
            <a:r>
              <a:rPr lang="en-US" sz="4139" b="1" spc="496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Solomiia Ivanowa, kl.5c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Obraz przedstawia mężczyznę trzymającego na kolanach psa. "/>
          <p:cNvSpPr/>
          <p:nvPr/>
        </p:nvSpPr>
        <p:spPr>
          <a:xfrm>
            <a:off x="1138172" y="1116451"/>
            <a:ext cx="3697230" cy="4758553"/>
          </a:xfrm>
          <a:custGeom>
            <a:avLst/>
            <a:gdLst/>
            <a:ahLst/>
            <a:cxnLst/>
            <a:rect l="l" t="t" r="r" b="b"/>
            <a:pathLst>
              <a:path w="3697230" h="4758553">
                <a:moveTo>
                  <a:pt x="0" y="0"/>
                </a:moveTo>
                <a:lnTo>
                  <a:pt x="3697231" y="0"/>
                </a:lnTo>
                <a:lnTo>
                  <a:pt x="3697231" y="4758553"/>
                </a:lnTo>
                <a:lnTo>
                  <a:pt x="0" y="47585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 descr="Obraz przedstawia chłopca trzymającego na kolanach psa. "/>
          <p:cNvSpPr/>
          <p:nvPr/>
        </p:nvSpPr>
        <p:spPr>
          <a:xfrm>
            <a:off x="4980125" y="1130731"/>
            <a:ext cx="5192091" cy="4744273"/>
          </a:xfrm>
          <a:custGeom>
            <a:avLst/>
            <a:gdLst/>
            <a:ahLst/>
            <a:cxnLst/>
            <a:rect l="l" t="t" r="r" b="b"/>
            <a:pathLst>
              <a:path w="5192091" h="4744273">
                <a:moveTo>
                  <a:pt x="0" y="0"/>
                </a:moveTo>
                <a:lnTo>
                  <a:pt x="5192091" y="0"/>
                </a:lnTo>
                <a:lnTo>
                  <a:pt x="5192091" y="4744273"/>
                </a:lnTo>
                <a:lnTo>
                  <a:pt x="0" y="4744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877473" y="256293"/>
            <a:ext cx="6840457" cy="242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4"/>
              </a:lnSpc>
            </a:pPr>
            <a:r>
              <a:rPr lang="en-US" sz="1410" b="1" spc="211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GALERIA PRAC "ŻYWE OBRAZY"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8407" y="5691258"/>
            <a:ext cx="8427593" cy="175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endParaRPr/>
          </a:p>
          <a:p>
            <a:pPr algn="ctr">
              <a:lnSpc>
                <a:spcPts val="2995"/>
              </a:lnSpc>
            </a:pPr>
            <a:r>
              <a:rPr lang="en-US" sz="2139" spc="256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</a:rPr>
              <a:t>“Autoportret z czarnym spanielem”, </a:t>
            </a:r>
          </a:p>
          <a:p>
            <a:pPr algn="ctr">
              <a:lnSpc>
                <a:spcPts val="2995"/>
              </a:lnSpc>
            </a:pPr>
            <a:r>
              <a:rPr lang="en-US" sz="2139" spc="256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</a:rPr>
              <a:t>Gustav Courbet</a:t>
            </a:r>
          </a:p>
          <a:p>
            <a:pPr algn="ctr">
              <a:lnSpc>
                <a:spcPts val="5375"/>
              </a:lnSpc>
            </a:pPr>
            <a:r>
              <a:rPr lang="en-US" sz="3839" b="1" spc="460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Maksymilian Krygier, kl.5a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85971" y="560571"/>
            <a:ext cx="5320058" cy="55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  <a:spcBef>
                <a:spcPct val="0"/>
              </a:spcBef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Pozostałe prace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Zdjęcie przedstawia mężczyznę w kapeluszu i garniturze, trzymającego w ustach jabłko."/>
          <p:cNvSpPr/>
          <p:nvPr/>
        </p:nvSpPr>
        <p:spPr>
          <a:xfrm>
            <a:off x="1925772" y="1429958"/>
            <a:ext cx="3309286" cy="4700084"/>
          </a:xfrm>
          <a:custGeom>
            <a:avLst/>
            <a:gdLst/>
            <a:ahLst/>
            <a:cxnLst/>
            <a:rect l="l" t="t" r="r" b="b"/>
            <a:pathLst>
              <a:path w="3309286" h="4700084">
                <a:moveTo>
                  <a:pt x="0" y="0"/>
                </a:moveTo>
                <a:lnTo>
                  <a:pt x="3309285" y="0"/>
                </a:lnTo>
                <a:lnTo>
                  <a:pt x="3309285" y="4700084"/>
                </a:lnTo>
                <a:lnTo>
                  <a:pt x="0" y="4700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52" r="-1152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 descr="Zdjęcie przedstawia chłopca w kapeluszu i garniturze, trzymającego w ustach jabłko."/>
          <p:cNvSpPr/>
          <p:nvPr/>
        </p:nvSpPr>
        <p:spPr>
          <a:xfrm>
            <a:off x="5346000" y="1429958"/>
            <a:ext cx="2791580" cy="4700084"/>
          </a:xfrm>
          <a:custGeom>
            <a:avLst/>
            <a:gdLst/>
            <a:ahLst/>
            <a:cxnLst/>
            <a:rect l="l" t="t" r="r" b="b"/>
            <a:pathLst>
              <a:path w="2791580" h="4700084">
                <a:moveTo>
                  <a:pt x="0" y="0"/>
                </a:moveTo>
                <a:lnTo>
                  <a:pt x="2791580" y="0"/>
                </a:lnTo>
                <a:lnTo>
                  <a:pt x="2791580" y="4700084"/>
                </a:lnTo>
                <a:lnTo>
                  <a:pt x="0" y="47000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925772" y="161791"/>
            <a:ext cx="6840457" cy="242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4"/>
              </a:lnSpc>
            </a:pPr>
            <a:r>
              <a:rPr lang="en-US" sz="1410" b="1" spc="211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GALERIA PRAC "ŻYWE OBRAZY"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9723" y="6204972"/>
            <a:ext cx="7712554" cy="125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2"/>
              </a:lnSpc>
            </a:pPr>
            <a:r>
              <a:rPr lang="en-US" sz="2708" spc="325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</a:rPr>
              <a:t>"Syn Człowieczy" René Magritte</a:t>
            </a:r>
          </a:p>
          <a:p>
            <a:pPr algn="ctr">
              <a:lnSpc>
                <a:spcPts val="6592"/>
              </a:lnSpc>
            </a:pPr>
            <a:r>
              <a:rPr lang="en-US" sz="4708" b="1" spc="565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Juliusz Łaski, kl.4c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95161" y="444723"/>
            <a:ext cx="4701677" cy="55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  <a:spcBef>
                <a:spcPct val="0"/>
              </a:spcBef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Pozostałe prace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Widzimy śpiącego chłopca na zdjęciu oraz obrazie. "/>
          <p:cNvSpPr/>
          <p:nvPr/>
        </p:nvSpPr>
        <p:spPr>
          <a:xfrm>
            <a:off x="0" y="1511977"/>
            <a:ext cx="3777116" cy="6714874"/>
          </a:xfrm>
          <a:custGeom>
            <a:avLst/>
            <a:gdLst/>
            <a:ahLst/>
            <a:cxnLst/>
            <a:rect l="l" t="t" r="r" b="b"/>
            <a:pathLst>
              <a:path w="3777116" h="6714874">
                <a:moveTo>
                  <a:pt x="0" y="0"/>
                </a:moveTo>
                <a:lnTo>
                  <a:pt x="3777116" y="0"/>
                </a:lnTo>
                <a:lnTo>
                  <a:pt x="3777116" y="6714874"/>
                </a:lnTo>
                <a:lnTo>
                  <a:pt x="0" y="6714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925772" y="161791"/>
            <a:ext cx="6840457" cy="242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4"/>
              </a:lnSpc>
            </a:pPr>
            <a:r>
              <a:rPr lang="en-US" sz="1410" b="1" spc="211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GALERIA PRAC "ŻYWE OBRAZY"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19360" y="2820494"/>
            <a:ext cx="7712554" cy="3487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2"/>
              </a:lnSpc>
            </a:pPr>
            <a:r>
              <a:rPr lang="en-US" sz="2708" spc="325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</a:rPr>
              <a:t>Stanisław Wyspiański </a:t>
            </a:r>
          </a:p>
          <a:p>
            <a:pPr algn="ctr">
              <a:lnSpc>
                <a:spcPts val="3792"/>
              </a:lnSpc>
            </a:pPr>
            <a:r>
              <a:rPr lang="en-US" sz="2708" spc="325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</a:rPr>
              <a:t>„Śpiący Mietek”</a:t>
            </a:r>
          </a:p>
          <a:p>
            <a:pPr algn="ctr">
              <a:lnSpc>
                <a:spcPts val="3792"/>
              </a:lnSpc>
            </a:pPr>
            <a:endParaRPr lang="en-US" sz="2708" spc="325">
              <a:solidFill>
                <a:srgbClr val="15151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5052"/>
              </a:lnSpc>
            </a:pPr>
            <a:r>
              <a:rPr lang="en-US" sz="3608" b="1" spc="433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Korneliusz Kraśkiewicz, kl.2a</a:t>
            </a:r>
          </a:p>
          <a:p>
            <a:pPr algn="ctr">
              <a:lnSpc>
                <a:spcPts val="6592"/>
              </a:lnSpc>
            </a:pPr>
            <a:endParaRPr lang="en-US" sz="3608" b="1" spc="433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95161" y="444723"/>
            <a:ext cx="4701677" cy="55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  <a:spcBef>
                <a:spcPct val="0"/>
              </a:spcBef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Pozostałe prace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1482778" y="689325"/>
            <a:ext cx="8232431" cy="227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Dziękujemy wszystkim uczestnikom konkursu za zaangażowanie i  ciekawe prace.</a:t>
            </a:r>
          </a:p>
          <a:p>
            <a:pPr algn="ctr">
              <a:lnSpc>
                <a:spcPts val="4535"/>
              </a:lnSpc>
              <a:spcBef>
                <a:spcPct val="0"/>
              </a:spcBef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Gratulujemy zwycięzcom.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64574" y="4247051"/>
            <a:ext cx="7950635" cy="1098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endParaRPr/>
          </a:p>
          <a:p>
            <a:pPr algn="ctr">
              <a:lnSpc>
                <a:spcPts val="2995"/>
              </a:lnSpc>
            </a:pPr>
            <a:r>
              <a:rPr lang="en-US" sz="2139" b="1" spc="256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Aleksandra Zjawiona i Katarzyna Janowska</a:t>
            </a:r>
          </a:p>
          <a:p>
            <a:pPr algn="ctr">
              <a:lnSpc>
                <a:spcPts val="2995"/>
              </a:lnSpc>
            </a:pPr>
            <a:endParaRPr lang="en-US" sz="2139" b="1" spc="256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Zdjęcie przedstawia chłopca w kapeluszu na obrazie i wersji alternatywnej. "/>
          <p:cNvSpPr/>
          <p:nvPr/>
        </p:nvSpPr>
        <p:spPr>
          <a:xfrm>
            <a:off x="1171616" y="1566021"/>
            <a:ext cx="8252171" cy="4641846"/>
          </a:xfrm>
          <a:custGeom>
            <a:avLst/>
            <a:gdLst/>
            <a:ahLst/>
            <a:cxnLst/>
            <a:rect l="l" t="t" r="r" b="b"/>
            <a:pathLst>
              <a:path w="8252171" h="4641846">
                <a:moveTo>
                  <a:pt x="0" y="0"/>
                </a:moveTo>
                <a:lnTo>
                  <a:pt x="8252171" y="0"/>
                </a:lnTo>
                <a:lnTo>
                  <a:pt x="8252171" y="4641847"/>
                </a:lnTo>
                <a:lnTo>
                  <a:pt x="0" y="4641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2102197" y="183742"/>
            <a:ext cx="6840457" cy="242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4"/>
              </a:lnSpc>
            </a:pPr>
            <a:r>
              <a:rPr lang="en-US" sz="1410" b="1" spc="211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GALERIA PRAC "ŻYWE OBRAZY"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02197" y="6257995"/>
            <a:ext cx="7023116" cy="12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 b="1" spc="256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Vincent van Gogh  </a:t>
            </a:r>
          </a:p>
          <a:p>
            <a:pPr algn="ctr">
              <a:lnSpc>
                <a:spcPts val="2995"/>
              </a:lnSpc>
            </a:pPr>
            <a:r>
              <a:rPr lang="en-US" sz="2139" b="1" spc="256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"Autoportret w słomkowym kapeluszu"</a:t>
            </a:r>
          </a:p>
          <a:p>
            <a:pPr algn="ctr">
              <a:lnSpc>
                <a:spcPts val="4535"/>
              </a:lnSpc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Miłosz Grajek, kl.2e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11112" y="349741"/>
            <a:ext cx="5773179" cy="121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5"/>
              </a:lnSpc>
              <a:spcBef>
                <a:spcPct val="0"/>
              </a:spcBef>
            </a:pPr>
            <a:r>
              <a:rPr lang="en-US" sz="3839" b="1" spc="460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 MIEJSCE</a:t>
            </a:r>
          </a:p>
          <a:p>
            <a:pPr algn="ctr">
              <a:lnSpc>
                <a:spcPts val="4395"/>
              </a:lnSpc>
              <a:spcBef>
                <a:spcPct val="0"/>
              </a:spcBef>
            </a:pPr>
            <a:r>
              <a:rPr lang="en-US" sz="3139" b="1" spc="376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KATEGORIA KLAS I-IV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Zdjęcie przedstawia chłopca w kapeluszu, trzymającego w ustach jabłko, na obrazie i wersji alternatywnej. "/>
          <p:cNvSpPr/>
          <p:nvPr/>
        </p:nvSpPr>
        <p:spPr>
          <a:xfrm>
            <a:off x="2716434" y="1330343"/>
            <a:ext cx="5259132" cy="5259132"/>
          </a:xfrm>
          <a:custGeom>
            <a:avLst/>
            <a:gdLst/>
            <a:ahLst/>
            <a:cxnLst/>
            <a:rect l="l" t="t" r="r" b="b"/>
            <a:pathLst>
              <a:path w="5259132" h="5259132">
                <a:moveTo>
                  <a:pt x="0" y="0"/>
                </a:moveTo>
                <a:lnTo>
                  <a:pt x="5259132" y="0"/>
                </a:lnTo>
                <a:lnTo>
                  <a:pt x="5259132" y="5259132"/>
                </a:lnTo>
                <a:lnTo>
                  <a:pt x="0" y="5259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2058601" y="114540"/>
            <a:ext cx="6840457" cy="242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4"/>
              </a:lnSpc>
            </a:pPr>
            <a:r>
              <a:rPr lang="en-US" sz="1410" b="1" spc="211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GALERIA PRAC "ŻYWE OBRAZY"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34442" y="6551375"/>
            <a:ext cx="7023116" cy="102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 b="1" spc="256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"Syn Człowieczy" René Magritte</a:t>
            </a:r>
          </a:p>
          <a:p>
            <a:pPr algn="ctr">
              <a:lnSpc>
                <a:spcPts val="5515"/>
              </a:lnSpc>
            </a:pPr>
            <a:r>
              <a:rPr lang="en-US" sz="3939" b="1" spc="472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Miłosz Grajek, kl.2e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00356" y="290064"/>
            <a:ext cx="5756948" cy="16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 MIEJSCE</a:t>
            </a:r>
          </a:p>
          <a:p>
            <a:pPr algn="ctr">
              <a:lnSpc>
                <a:spcPts val="4535"/>
              </a:lnSpc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KATEGORIA KLAS I-IV</a:t>
            </a:r>
          </a:p>
          <a:p>
            <a:pPr algn="ctr">
              <a:lnSpc>
                <a:spcPts val="4535"/>
              </a:lnSpc>
              <a:spcBef>
                <a:spcPct val="0"/>
              </a:spcBef>
            </a:pPr>
            <a:endParaRPr lang="en-US" sz="3239" b="1" spc="388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Obraz przedstawia dwóch chłopców. "/>
          <p:cNvSpPr/>
          <p:nvPr/>
        </p:nvSpPr>
        <p:spPr>
          <a:xfrm>
            <a:off x="1490741" y="1231419"/>
            <a:ext cx="3944056" cy="4908159"/>
          </a:xfrm>
          <a:custGeom>
            <a:avLst/>
            <a:gdLst/>
            <a:ahLst/>
            <a:cxnLst/>
            <a:rect l="l" t="t" r="r" b="b"/>
            <a:pathLst>
              <a:path w="3944056" h="4908159">
                <a:moveTo>
                  <a:pt x="0" y="0"/>
                </a:moveTo>
                <a:lnTo>
                  <a:pt x="3944056" y="0"/>
                </a:lnTo>
                <a:lnTo>
                  <a:pt x="3944056" y="4908158"/>
                </a:lnTo>
                <a:lnTo>
                  <a:pt x="0" y="49081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 descr="Zdjęcie przedstawia dwie dziewczynki stojące na tle krzesła. "/>
          <p:cNvSpPr/>
          <p:nvPr/>
        </p:nvSpPr>
        <p:spPr>
          <a:xfrm>
            <a:off x="5434797" y="1231419"/>
            <a:ext cx="3665227" cy="4908159"/>
          </a:xfrm>
          <a:custGeom>
            <a:avLst/>
            <a:gdLst/>
            <a:ahLst/>
            <a:cxnLst/>
            <a:rect l="l" t="t" r="r" b="b"/>
            <a:pathLst>
              <a:path w="3665227" h="4908159">
                <a:moveTo>
                  <a:pt x="0" y="0"/>
                </a:moveTo>
                <a:lnTo>
                  <a:pt x="3665227" y="0"/>
                </a:lnTo>
                <a:lnTo>
                  <a:pt x="3665227" y="4908158"/>
                </a:lnTo>
                <a:lnTo>
                  <a:pt x="0" y="4908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798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2214080" y="240"/>
            <a:ext cx="6840457" cy="242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4"/>
              </a:lnSpc>
            </a:pPr>
            <a:r>
              <a:rPr lang="en-US" sz="1410" b="1" spc="211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GALERIA PRAC "ŻYWE OBRAZY"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6580" y="6101477"/>
            <a:ext cx="9952674" cy="1496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 spc="256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</a:rPr>
              <a:t>„Portret Zdzisława i Bolesława Włodków jako dzieci” </a:t>
            </a:r>
          </a:p>
          <a:p>
            <a:pPr algn="ctr">
              <a:lnSpc>
                <a:spcPts val="2995"/>
              </a:lnSpc>
            </a:pPr>
            <a:r>
              <a:rPr lang="en-US" sz="2139" spc="256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</a:rPr>
              <a:t>Jan Matejko</a:t>
            </a:r>
          </a:p>
          <a:p>
            <a:pPr algn="ctr">
              <a:lnSpc>
                <a:spcPts val="6355"/>
              </a:lnSpc>
            </a:pPr>
            <a:r>
              <a:rPr lang="en-US" sz="4539" b="1" spc="544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    Julia Cichoń, kl.2b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96443" y="175764"/>
            <a:ext cx="6276708" cy="166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II MIEJSCE</a:t>
            </a:r>
          </a:p>
          <a:p>
            <a:pPr algn="ctr">
              <a:lnSpc>
                <a:spcPts val="4255"/>
              </a:lnSpc>
            </a:pPr>
            <a:r>
              <a:rPr lang="en-US" sz="3039" b="1" spc="364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KATEGORIA KLAS I-IV</a:t>
            </a:r>
          </a:p>
          <a:p>
            <a:pPr algn="ctr">
              <a:lnSpc>
                <a:spcPts val="4535"/>
              </a:lnSpc>
              <a:spcBef>
                <a:spcPct val="0"/>
              </a:spcBef>
            </a:pPr>
            <a:endParaRPr lang="en-US" sz="3039" b="1" spc="364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Obraz przedstawia dziewczynkę puszczającą czerwony balonik. "/>
          <p:cNvSpPr/>
          <p:nvPr/>
        </p:nvSpPr>
        <p:spPr>
          <a:xfrm>
            <a:off x="2111888" y="1397011"/>
            <a:ext cx="3365554" cy="4707069"/>
          </a:xfrm>
          <a:custGeom>
            <a:avLst/>
            <a:gdLst/>
            <a:ahLst/>
            <a:cxnLst/>
            <a:rect l="l" t="t" r="r" b="b"/>
            <a:pathLst>
              <a:path w="3365554" h="4707069">
                <a:moveTo>
                  <a:pt x="0" y="0"/>
                </a:moveTo>
                <a:lnTo>
                  <a:pt x="3365554" y="0"/>
                </a:lnTo>
                <a:lnTo>
                  <a:pt x="3365554" y="4707068"/>
                </a:lnTo>
                <a:lnTo>
                  <a:pt x="0" y="470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 descr="Zdjęcie przedstawia dziewczynkę puszczającą czerwony balonik. "/>
          <p:cNvSpPr/>
          <p:nvPr/>
        </p:nvSpPr>
        <p:spPr>
          <a:xfrm>
            <a:off x="5477442" y="1397011"/>
            <a:ext cx="3724875" cy="4700158"/>
          </a:xfrm>
          <a:custGeom>
            <a:avLst/>
            <a:gdLst/>
            <a:ahLst/>
            <a:cxnLst/>
            <a:rect l="l" t="t" r="r" b="b"/>
            <a:pathLst>
              <a:path w="3724875" h="4700158">
                <a:moveTo>
                  <a:pt x="0" y="0"/>
                </a:moveTo>
                <a:lnTo>
                  <a:pt x="3724875" y="0"/>
                </a:lnTo>
                <a:lnTo>
                  <a:pt x="3724875" y="4700158"/>
                </a:lnTo>
                <a:lnTo>
                  <a:pt x="0" y="4700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877473" y="113418"/>
            <a:ext cx="6840457" cy="242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4"/>
              </a:lnSpc>
            </a:pPr>
            <a:r>
              <a:rPr lang="en-US" sz="1410" b="1" spc="211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GALERIA PRAC "ŻYWE OBRAZY"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1250" y="6246328"/>
            <a:ext cx="7952384" cy="157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sz="2439" spc="292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</a:rPr>
              <a:t>“Dziewczynka z balonikiem”, Banksy</a:t>
            </a:r>
          </a:p>
          <a:p>
            <a:pPr algn="ctr">
              <a:lnSpc>
                <a:spcPts val="5795"/>
              </a:lnSpc>
            </a:pPr>
            <a:r>
              <a:rPr lang="en-US" sz="4139" b="1" spc="496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Jagoda Matusiak, kl.1a</a:t>
            </a:r>
          </a:p>
          <a:p>
            <a:pPr algn="ctr">
              <a:lnSpc>
                <a:spcPts val="3415"/>
              </a:lnSpc>
            </a:pPr>
            <a:r>
              <a:rPr lang="en-US" sz="2439" b="1" spc="292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46863" y="384566"/>
            <a:ext cx="4701677" cy="10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  <a:spcBef>
                <a:spcPct val="0"/>
              </a:spcBef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III MIEJSCE</a:t>
            </a:r>
          </a:p>
          <a:p>
            <a:pPr algn="ctr">
              <a:lnSpc>
                <a:spcPts val="3555"/>
              </a:lnSpc>
              <a:spcBef>
                <a:spcPct val="0"/>
              </a:spcBef>
            </a:pPr>
            <a:r>
              <a:rPr lang="en-US" sz="2539" b="1" spc="304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KATEGORIA KLAS I-IV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Zdjęcie przedstawia chłopca w kapeluszu, trzymającego w ustach jabłko, na obrazie i wersji alternatywnej. "/>
          <p:cNvSpPr/>
          <p:nvPr/>
        </p:nvSpPr>
        <p:spPr>
          <a:xfrm>
            <a:off x="1803399" y="1249801"/>
            <a:ext cx="7085202" cy="4865819"/>
          </a:xfrm>
          <a:custGeom>
            <a:avLst/>
            <a:gdLst/>
            <a:ahLst/>
            <a:cxnLst/>
            <a:rect l="l" t="t" r="r" b="b"/>
            <a:pathLst>
              <a:path w="7085202" h="4865819">
                <a:moveTo>
                  <a:pt x="0" y="0"/>
                </a:moveTo>
                <a:lnTo>
                  <a:pt x="7085202" y="0"/>
                </a:lnTo>
                <a:lnTo>
                  <a:pt x="7085202" y="4865819"/>
                </a:lnTo>
                <a:lnTo>
                  <a:pt x="0" y="48658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877473" y="256293"/>
            <a:ext cx="6840457" cy="242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4"/>
              </a:lnSpc>
            </a:pPr>
            <a:r>
              <a:rPr lang="en-US" sz="1410" b="1" spc="211">
                <a:solidFill>
                  <a:srgbClr val="1D1C21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GALERIA PRAC "ŻYWE OBRAZY"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920" y="570096"/>
            <a:ext cx="10186904" cy="51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 b="1" spc="364">
                <a:solidFill>
                  <a:srgbClr val="1D1C21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Wyróżnienie, KATEGORIA KLAS I-IV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38398" y="6201345"/>
            <a:ext cx="7815203" cy="11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2639" spc="316">
                <a:solidFill>
                  <a:srgbClr val="1D1C21"/>
                </a:solidFill>
                <a:latin typeface="Merriweather"/>
                <a:ea typeface="Merriweather"/>
                <a:cs typeface="Merriweather"/>
                <a:sym typeface="Merriweather"/>
              </a:rPr>
              <a:t>"Portret mężczyzny" Jan Van Eyck </a:t>
            </a:r>
          </a:p>
          <a:p>
            <a:pPr algn="ctr">
              <a:lnSpc>
                <a:spcPts val="6075"/>
              </a:lnSpc>
              <a:spcBef>
                <a:spcPct val="0"/>
              </a:spcBef>
            </a:pPr>
            <a:r>
              <a:rPr lang="en-US" sz="4339" b="1" spc="520">
                <a:solidFill>
                  <a:srgbClr val="1D1C21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Michał Laskus, kl.4a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Zdjęcie i obraz przedstawiają dziewczynkę leżącą na polu. "/>
          <p:cNvSpPr/>
          <p:nvPr/>
        </p:nvSpPr>
        <p:spPr>
          <a:xfrm>
            <a:off x="0" y="1464594"/>
            <a:ext cx="5808602" cy="5808602"/>
          </a:xfrm>
          <a:custGeom>
            <a:avLst/>
            <a:gdLst/>
            <a:ahLst/>
            <a:cxnLst/>
            <a:rect l="l" t="t" r="r" b="b"/>
            <a:pathLst>
              <a:path w="5808602" h="5808602">
                <a:moveTo>
                  <a:pt x="0" y="0"/>
                </a:moveTo>
                <a:lnTo>
                  <a:pt x="5808602" y="0"/>
                </a:lnTo>
                <a:lnTo>
                  <a:pt x="5808602" y="5808602"/>
                </a:lnTo>
                <a:lnTo>
                  <a:pt x="0" y="5808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4" name="Group 4"/>
          <p:cNvGrpSpPr/>
          <p:nvPr/>
        </p:nvGrpSpPr>
        <p:grpSpPr>
          <a:xfrm>
            <a:off x="136004" y="0"/>
            <a:ext cx="10555996" cy="1106536"/>
            <a:chOff x="0" y="0"/>
            <a:chExt cx="14074662" cy="1475381"/>
          </a:xfrm>
        </p:grpSpPr>
        <p:sp>
          <p:nvSpPr>
            <p:cNvPr id="5" name="TextBox 5"/>
            <p:cNvSpPr txBox="1"/>
            <p:nvPr/>
          </p:nvSpPr>
          <p:spPr>
            <a:xfrm>
              <a:off x="0" y="644765"/>
              <a:ext cx="14074662" cy="825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7"/>
                </a:lnSpc>
              </a:pPr>
              <a:r>
                <a:rPr lang="en-US" sz="4123" b="1" spc="82">
                  <a:solidFill>
                    <a:srgbClr val="151518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I MIEJSCE,KATEGORIA KLAS V-VIII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92009" y="-25164"/>
              <a:ext cx="12090643" cy="311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74"/>
                </a:lnSpc>
              </a:pPr>
              <a:r>
                <a:rPr lang="en-US" sz="1410" b="1" spc="211">
                  <a:solidFill>
                    <a:srgbClr val="151518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GALERIA PRAC "ŻYWE OBRAZY"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99141" y="3790779"/>
            <a:ext cx="7442417" cy="1521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4"/>
              </a:lnSpc>
            </a:pPr>
            <a:r>
              <a:rPr lang="en-US" sz="2831" spc="339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</a:rPr>
              <a:t>“Babie lato”</a:t>
            </a:r>
          </a:p>
          <a:p>
            <a:pPr algn="ctr">
              <a:lnSpc>
                <a:spcPts val="3964"/>
              </a:lnSpc>
            </a:pPr>
            <a:r>
              <a:rPr lang="en-US" sz="2831" spc="339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</a:rPr>
              <a:t>Józef Chełmoński, </a:t>
            </a:r>
          </a:p>
          <a:p>
            <a:pPr algn="ctr">
              <a:lnSpc>
                <a:spcPts val="4243"/>
              </a:lnSpc>
            </a:pPr>
            <a:r>
              <a:rPr lang="en-US" sz="3031" b="1" spc="363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Jagoda Grajek, kl.6b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Obraz przedstawia kobietę i mężczyznę stojących na tle domu. Mężczyzna trzyma w ręku widły. "/>
          <p:cNvSpPr/>
          <p:nvPr/>
        </p:nvSpPr>
        <p:spPr>
          <a:xfrm>
            <a:off x="0" y="1242593"/>
            <a:ext cx="4048393" cy="4868192"/>
          </a:xfrm>
          <a:custGeom>
            <a:avLst/>
            <a:gdLst/>
            <a:ahLst/>
            <a:cxnLst/>
            <a:rect l="l" t="t" r="r" b="b"/>
            <a:pathLst>
              <a:path w="4048393" h="4868192">
                <a:moveTo>
                  <a:pt x="0" y="0"/>
                </a:moveTo>
                <a:lnTo>
                  <a:pt x="4048393" y="0"/>
                </a:lnTo>
                <a:lnTo>
                  <a:pt x="4048393" y="4868192"/>
                </a:lnTo>
                <a:lnTo>
                  <a:pt x="0" y="4868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 descr="Zdjęcie przedstawia dziewczynkę i chłopca stojących na tle domu. Chłopiec trzyma w ręku widły. "/>
          <p:cNvSpPr/>
          <p:nvPr/>
        </p:nvSpPr>
        <p:spPr>
          <a:xfrm>
            <a:off x="4048393" y="1242593"/>
            <a:ext cx="3452056" cy="5666849"/>
          </a:xfrm>
          <a:custGeom>
            <a:avLst/>
            <a:gdLst/>
            <a:ahLst/>
            <a:cxnLst/>
            <a:rect l="l" t="t" r="r" b="b"/>
            <a:pathLst>
              <a:path w="3452056" h="5666849">
                <a:moveTo>
                  <a:pt x="0" y="0"/>
                </a:moveTo>
                <a:lnTo>
                  <a:pt x="3452055" y="0"/>
                </a:lnTo>
                <a:lnTo>
                  <a:pt x="3452055" y="5666849"/>
                </a:lnTo>
                <a:lnTo>
                  <a:pt x="0" y="5666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558743" y="145582"/>
            <a:ext cx="9758480" cy="973186"/>
            <a:chOff x="0" y="0"/>
            <a:chExt cx="13011306" cy="1297581"/>
          </a:xfrm>
        </p:grpSpPr>
        <p:sp>
          <p:nvSpPr>
            <p:cNvPr id="6" name="TextBox 6"/>
            <p:cNvSpPr txBox="1"/>
            <p:nvPr/>
          </p:nvSpPr>
          <p:spPr>
            <a:xfrm>
              <a:off x="0" y="644765"/>
              <a:ext cx="13011306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7"/>
                </a:lnSpc>
              </a:pPr>
              <a:r>
                <a:rPr lang="en-US" sz="3223" b="1" spc="64">
                  <a:solidFill>
                    <a:srgbClr val="151518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II MIEJSCE, KATEGORIA KLAS V-VIII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17062" y="-25164"/>
              <a:ext cx="11177182" cy="311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74"/>
                </a:lnSpc>
              </a:pPr>
              <a:r>
                <a:rPr lang="en-US" sz="1410" b="1" spc="211">
                  <a:solidFill>
                    <a:srgbClr val="151518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GALERIA PRAC "ŻYWE OBRAZY"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217478" y="3508103"/>
            <a:ext cx="7920765" cy="72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 b="1" spc="256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“American Gothic”, </a:t>
            </a:r>
          </a:p>
          <a:p>
            <a:pPr algn="ctr">
              <a:lnSpc>
                <a:spcPts val="2995"/>
              </a:lnSpc>
            </a:pPr>
            <a:r>
              <a:rPr lang="en-US" sz="2139" b="1" spc="256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Grant Wood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8645" y="6971100"/>
            <a:ext cx="10458675" cy="588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3439" b="1" spc="412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Monika i Hipolit Rośczak, kl.5a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61" t="-1511" r="-4361" b="-15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 descr="Obraz przedstawia kobietę leżącą w wodzie, wśród zarośli. "/>
          <p:cNvSpPr/>
          <p:nvPr/>
        </p:nvSpPr>
        <p:spPr>
          <a:xfrm>
            <a:off x="86729" y="2139130"/>
            <a:ext cx="3244888" cy="2259100"/>
          </a:xfrm>
          <a:custGeom>
            <a:avLst/>
            <a:gdLst/>
            <a:ahLst/>
            <a:cxnLst/>
            <a:rect l="l" t="t" r="r" b="b"/>
            <a:pathLst>
              <a:path w="3244888" h="2259100">
                <a:moveTo>
                  <a:pt x="0" y="0"/>
                </a:moveTo>
                <a:lnTo>
                  <a:pt x="3244889" y="0"/>
                </a:lnTo>
                <a:lnTo>
                  <a:pt x="3244889" y="2259099"/>
                </a:lnTo>
                <a:lnTo>
                  <a:pt x="0" y="22590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 descr="Zdjęcie przedstawia dziewczynkę leżącą na kocu, pomiędzy roślinami. "/>
          <p:cNvSpPr/>
          <p:nvPr/>
        </p:nvSpPr>
        <p:spPr>
          <a:xfrm>
            <a:off x="3331618" y="1520900"/>
            <a:ext cx="7360382" cy="4518199"/>
          </a:xfrm>
          <a:custGeom>
            <a:avLst/>
            <a:gdLst/>
            <a:ahLst/>
            <a:cxnLst/>
            <a:rect l="l" t="t" r="r" b="b"/>
            <a:pathLst>
              <a:path w="7360382" h="4518199">
                <a:moveTo>
                  <a:pt x="0" y="0"/>
                </a:moveTo>
                <a:lnTo>
                  <a:pt x="7360382" y="0"/>
                </a:lnTo>
                <a:lnTo>
                  <a:pt x="7360382" y="4518200"/>
                </a:lnTo>
                <a:lnTo>
                  <a:pt x="0" y="4518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888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877473" y="114540"/>
            <a:ext cx="6840457" cy="242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4"/>
              </a:lnSpc>
            </a:pPr>
            <a:r>
              <a:rPr lang="en-US" sz="1410" b="1" spc="211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GALERIA PRAC "ŻYWE OBRAZY"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50980" y="290064"/>
            <a:ext cx="6580083" cy="16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II MIEJSCE</a:t>
            </a:r>
          </a:p>
          <a:p>
            <a:pPr algn="ctr">
              <a:lnSpc>
                <a:spcPts val="4535"/>
              </a:lnSpc>
              <a:spcBef>
                <a:spcPct val="0"/>
              </a:spcBef>
            </a:pPr>
            <a:r>
              <a:rPr lang="en-US" sz="3239" b="1" spc="38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KATEGORIA KLAS V-VIII</a:t>
            </a:r>
          </a:p>
          <a:p>
            <a:pPr algn="ctr">
              <a:lnSpc>
                <a:spcPts val="4535"/>
              </a:lnSpc>
              <a:spcBef>
                <a:spcPct val="0"/>
              </a:spcBef>
            </a:pPr>
            <a:endParaRPr lang="en-US" sz="3239" b="1" spc="388">
              <a:solidFill>
                <a:srgbClr val="151518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65508" y="6123470"/>
            <a:ext cx="8951027" cy="13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5"/>
              </a:lnSpc>
            </a:pPr>
            <a:r>
              <a:rPr lang="en-US" sz="2839" spc="340">
                <a:solidFill>
                  <a:srgbClr val="151518"/>
                </a:solidFill>
                <a:latin typeface="Merriweather"/>
                <a:ea typeface="Merriweather"/>
                <a:cs typeface="Merriweather"/>
                <a:sym typeface="Merriweather"/>
              </a:rPr>
              <a:t> “Ofelia”,  John Everett Millais</a:t>
            </a:r>
          </a:p>
          <a:p>
            <a:pPr algn="ctr">
              <a:lnSpc>
                <a:spcPts val="6635"/>
              </a:lnSpc>
            </a:pPr>
            <a:r>
              <a:rPr lang="en-US" sz="4739" b="1" spc="568">
                <a:solidFill>
                  <a:srgbClr val="151518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Maja Pietrzak, kl.6a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Niestandardowy</PresentationFormat>
  <Paragraphs>98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Merriweather Bold</vt:lpstr>
      <vt:lpstr>Arial</vt:lpstr>
      <vt:lpstr>Merriweather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Żywe obrazy  - Michał Laskus kl. 2A.pdf</dc:title>
  <dc:creator>Aleksandra Jagieła-Sochacka</dc:creator>
  <cp:lastModifiedBy>Aleksandra Jagieła-Sochacka</cp:lastModifiedBy>
  <cp:revision>1</cp:revision>
  <dcterms:created xsi:type="dcterms:W3CDTF">2006-08-16T00:00:00Z</dcterms:created>
  <dcterms:modified xsi:type="dcterms:W3CDTF">2025-04-23T12:39:48Z</dcterms:modified>
  <dc:identifier>DAFfEMriQVM</dc:identifier>
</cp:coreProperties>
</file>