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4630400" cy="8229600"/>
  <p:notesSz cx="8229600" cy="14630400"/>
  <p:embeddedFontLst>
    <p:embeddedFont>
      <p:font typeface="DM Sans" panose="020F0502020204030204" pitchFamily="2" charset="-18"/>
      <p:regular r:id="rId8"/>
    </p:embeddedFont>
    <p:embeddedFont>
      <p:font typeface="PT Serif" panose="020F0502020204030204" pitchFamily="18" charset="-18"/>
      <p:regular r:id="rId9"/>
    </p:embeddedFont>
  </p:embeddedFont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8" d="100"/>
          <a:sy n="88" d="100"/>
        </p:scale>
        <p:origin x="108" y="378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65525" cy="731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660900" y="0"/>
            <a:ext cx="3567113" cy="731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D5914-7EB7-483A-A81A-B01378B40097}" type="datetimeFigureOut">
              <a:rPr lang="pl-PL" smtClean="0"/>
              <a:t>04.03.2026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-762000" y="1096963"/>
            <a:ext cx="9753600" cy="5486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822325" y="6950075"/>
            <a:ext cx="6584950" cy="6583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13896975"/>
            <a:ext cx="3565525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660900" y="13896975"/>
            <a:ext cx="3567113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3868E-D242-44D4-8ADC-AC3D67A40E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4769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  <p:txBody>
          <a:bodyPr/>
          <a:lstStyle/>
          <a:p>
            <a:endParaRPr lang="pl-PL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pl-PL"/>
          </a:p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dłonie trzymają się 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2601516"/>
            <a:ext cx="7556421" cy="23235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850"/>
              </a:lnSpc>
              <a:buNone/>
            </a:pPr>
            <a:r>
              <a:rPr lang="en-US" sz="465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Zrozumienie </a:t>
            </a:r>
            <a:r>
              <a:rPr lang="en-US" sz="4650" dirty="0" err="1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niepełnosprawności</a:t>
            </a:r>
            <a:r>
              <a:rPr lang="en-US" sz="465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 </a:t>
            </a:r>
          </a:p>
          <a:p>
            <a:pPr>
              <a:lnSpc>
                <a:spcPts val="5850"/>
              </a:lnSpc>
            </a:pPr>
            <a:r>
              <a:rPr lang="en-US" sz="465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i </a:t>
            </a:r>
            <a:r>
              <a:rPr lang="en-US" sz="4650" dirty="0" err="1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formy</a:t>
            </a:r>
            <a:r>
              <a:rPr lang="en-US" sz="465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 </a:t>
            </a:r>
            <a:r>
              <a:rPr lang="en-US" sz="4650" dirty="0" err="1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pomocy</a:t>
            </a:r>
            <a:endParaRPr lang="en-US" sz="4650" dirty="0"/>
          </a:p>
        </p:txBody>
      </p:sp>
      <p:sp>
        <p:nvSpPr>
          <p:cNvPr id="4" name="Text 1"/>
          <p:cNvSpPr/>
          <p:nvPr/>
        </p:nvSpPr>
        <p:spPr>
          <a:xfrm>
            <a:off x="793790" y="4180761"/>
            <a:ext cx="5954197" cy="7442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850"/>
              </a:lnSpc>
              <a:buNone/>
            </a:pPr>
            <a:endParaRPr lang="en-US" sz="4650" dirty="0"/>
          </a:p>
        </p:txBody>
      </p:sp>
      <p:sp>
        <p:nvSpPr>
          <p:cNvPr id="5" name="Text 2"/>
          <p:cNvSpPr/>
          <p:nvPr/>
        </p:nvSpPr>
        <p:spPr>
          <a:xfrm>
            <a:off x="793790" y="5265182"/>
            <a:ext cx="75564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Empatia i dostępność w nowoczesnym społeczeństwie</a:t>
            </a:r>
            <a:endParaRPr lang="en-US" sz="1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318855"/>
            <a:ext cx="7750969" cy="7442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850"/>
              </a:lnSpc>
              <a:buNone/>
            </a:pPr>
            <a:r>
              <a:rPr lang="en-US" sz="465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Niepełnosprawność Ruchowa</a:t>
            </a:r>
            <a:endParaRPr lang="en-US" sz="4650" dirty="0"/>
          </a:p>
        </p:txBody>
      </p:sp>
      <p:pic>
        <p:nvPicPr>
          <p:cNvPr id="3" name="Image 0" descr="podjazd na wózek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790" y="2518283"/>
            <a:ext cx="4158615" cy="2567121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93790" y="5313759"/>
            <a:ext cx="2977039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ea typeface="PT Serif" pitchFamily="34" charset="-122"/>
                <a:cs typeface="PT Serif" pitchFamily="34" charset="-120"/>
              </a:rPr>
              <a:t>Dostępność</a:t>
            </a:r>
            <a:endParaRPr lang="en-US" sz="2300" dirty="0"/>
          </a:p>
        </p:txBody>
      </p:sp>
      <p:sp>
        <p:nvSpPr>
          <p:cNvPr id="5" name="Text 2"/>
          <p:cNvSpPr/>
          <p:nvPr/>
        </p:nvSpPr>
        <p:spPr>
          <a:xfrm>
            <a:off x="793790" y="5821918"/>
            <a:ext cx="4158615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Podjazdy, windy, szerokie drzwi w budynkach publicznych powinny być wszędzie</a:t>
            </a:r>
            <a:endParaRPr lang="en-US" sz="1750" dirty="0"/>
          </a:p>
        </p:txBody>
      </p:sp>
      <p:pic>
        <p:nvPicPr>
          <p:cNvPr id="6" name="Image 1" descr="osoba pomaga komuś na wózku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893" y="2518283"/>
            <a:ext cx="4158615" cy="2567121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5235893" y="5313759"/>
            <a:ext cx="2977039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ea typeface="PT Serif" pitchFamily="34" charset="-122"/>
                <a:cs typeface="PT Serif" pitchFamily="34" charset="-120"/>
              </a:rPr>
              <a:t>Savoir-vivre</a:t>
            </a:r>
            <a:endParaRPr lang="en-US" sz="2300" dirty="0"/>
          </a:p>
        </p:txBody>
      </p:sp>
      <p:sp>
        <p:nvSpPr>
          <p:cNvPr id="8" name="Text 4"/>
          <p:cNvSpPr/>
          <p:nvPr/>
        </p:nvSpPr>
        <p:spPr>
          <a:xfrm>
            <a:off x="5235893" y="5821918"/>
            <a:ext cx="415861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Nigdy nie dotykaj wózka bez pytania, zgłoś się do udzielenia pomocy</a:t>
            </a:r>
            <a:endParaRPr lang="en-US" sz="1750" dirty="0"/>
          </a:p>
        </p:txBody>
      </p:sp>
      <p:pic>
        <p:nvPicPr>
          <p:cNvPr id="9" name="Image 2" descr="jazda wózkiem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995" y="2518283"/>
            <a:ext cx="4158615" cy="2567121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9677995" y="5313759"/>
            <a:ext cx="2977039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ea typeface="PT Serif" pitchFamily="34" charset="-122"/>
                <a:cs typeface="PT Serif" pitchFamily="34" charset="-120"/>
              </a:rPr>
              <a:t>Przestrzeń</a:t>
            </a:r>
            <a:endParaRPr lang="en-US" sz="2300" dirty="0"/>
          </a:p>
        </p:txBody>
      </p:sp>
      <p:sp>
        <p:nvSpPr>
          <p:cNvPr id="11" name="Text 6"/>
          <p:cNvSpPr/>
          <p:nvPr/>
        </p:nvSpPr>
        <p:spPr>
          <a:xfrm>
            <a:off x="9677995" y="5821918"/>
            <a:ext cx="415861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Zadbaj o wolne przejścia i zaoferuj pomoc</a:t>
            </a:r>
            <a:endParaRPr lang="en-US" sz="1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92468" y="652701"/>
            <a:ext cx="7543086" cy="6492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100"/>
              </a:lnSpc>
              <a:buNone/>
            </a:pPr>
            <a:r>
              <a:rPr lang="en-US" sz="405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Niepełnosprawność Sensoryczna</a:t>
            </a:r>
            <a:endParaRPr lang="en-US" sz="4050" dirty="0"/>
          </a:p>
        </p:txBody>
      </p:sp>
      <p:sp>
        <p:nvSpPr>
          <p:cNvPr id="3" name="Text 1"/>
          <p:cNvSpPr/>
          <p:nvPr/>
        </p:nvSpPr>
        <p:spPr>
          <a:xfrm>
            <a:off x="692468" y="1370886"/>
            <a:ext cx="3491627" cy="32456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00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Inny sposób odbierania świata</a:t>
            </a:r>
            <a:endParaRPr lang="en-US" sz="2000" dirty="0"/>
          </a:p>
        </p:txBody>
      </p:sp>
      <p:pic>
        <p:nvPicPr>
          <p:cNvPr id="4" name="Image 0" descr="osoba pomaga komuś iść niewidomemu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471" y="2148483"/>
            <a:ext cx="5045265" cy="366700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92468" y="6009680"/>
            <a:ext cx="2597110" cy="32456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00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Wzrok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692468" y="6506766"/>
            <a:ext cx="6381393" cy="10097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300"/>
              </a:lnSpc>
              <a:buSzPct val="100000"/>
              <a:buChar char="•"/>
            </a:pPr>
            <a:r>
              <a:rPr lang="en-US" sz="15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Oferuj ramię podczas prowadzenia</a:t>
            </a:r>
            <a:endParaRPr lang="en-US" sz="1550" dirty="0"/>
          </a:p>
          <a:p>
            <a:pPr marL="342900" indent="-342900" algn="l">
              <a:lnSpc>
                <a:spcPts val="2300"/>
              </a:lnSpc>
              <a:buSzPct val="100000"/>
              <a:buChar char="•"/>
            </a:pPr>
            <a:r>
              <a:rPr lang="en-US" sz="15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Opisuj otoczenie szczegółowo</a:t>
            </a:r>
            <a:endParaRPr lang="en-US" sz="1550" dirty="0"/>
          </a:p>
          <a:p>
            <a:pPr marL="342900" indent="-342900" algn="l">
              <a:lnSpc>
                <a:spcPts val="2300"/>
              </a:lnSpc>
              <a:buSzPct val="100000"/>
              <a:buChar char="•"/>
            </a:pPr>
            <a:r>
              <a:rPr lang="en-US" sz="15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Stosuj oznaczenia w alfabecie Braille'a</a:t>
            </a:r>
            <a:endParaRPr lang="en-US" sz="1550" dirty="0"/>
          </a:p>
        </p:txBody>
      </p:sp>
      <p:pic>
        <p:nvPicPr>
          <p:cNvPr id="7" name="Image 1" descr="rozmowa dwóch osób językiem migowym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92" y="2148483"/>
            <a:ext cx="5446721" cy="363724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564160" y="5979914"/>
            <a:ext cx="2597110" cy="32456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00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Słuch</a:t>
            </a:r>
            <a:endParaRPr lang="en-US" sz="2000" dirty="0"/>
          </a:p>
        </p:txBody>
      </p:sp>
      <p:sp>
        <p:nvSpPr>
          <p:cNvPr id="9" name="Text 5"/>
          <p:cNvSpPr/>
          <p:nvPr/>
        </p:nvSpPr>
        <p:spPr>
          <a:xfrm>
            <a:off x="7564160" y="6477000"/>
            <a:ext cx="6381393" cy="10097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300"/>
              </a:lnSpc>
              <a:buSzPct val="100000"/>
              <a:buChar char="•"/>
            </a:pPr>
            <a:r>
              <a:rPr lang="en-US" sz="15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Mów wyraźnie, powoli, patrząc prosto na osobę</a:t>
            </a:r>
            <a:endParaRPr lang="en-US" sz="1550" dirty="0"/>
          </a:p>
          <a:p>
            <a:pPr marL="342900" indent="-342900" algn="l">
              <a:lnSpc>
                <a:spcPts val="2300"/>
              </a:lnSpc>
              <a:buSzPct val="100000"/>
              <a:buChar char="•"/>
            </a:pPr>
            <a:r>
              <a:rPr lang="en-US" sz="15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Czytanie z ruchu ust wymaga koncentracji</a:t>
            </a:r>
            <a:endParaRPr lang="en-US" sz="1550" dirty="0"/>
          </a:p>
          <a:p>
            <a:pPr marL="342900" indent="-342900" algn="l">
              <a:lnSpc>
                <a:spcPts val="2300"/>
              </a:lnSpc>
              <a:buSzPct val="100000"/>
              <a:buChar char="•"/>
            </a:pPr>
            <a:r>
              <a:rPr lang="en-US" sz="15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Naucz się podstawowych znaków języka migowego</a:t>
            </a:r>
            <a:endParaRPr lang="en-US" sz="1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osoba słucha muzyk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1349454"/>
            <a:ext cx="7556421" cy="148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850"/>
              </a:lnSpc>
              <a:buNone/>
            </a:pPr>
            <a:r>
              <a:rPr lang="en-US" sz="465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Niepełnosprawności Niewidoczne</a:t>
            </a:r>
            <a:endParaRPr lang="en-US" sz="4650" dirty="0"/>
          </a:p>
        </p:txBody>
      </p:sp>
      <p:sp>
        <p:nvSpPr>
          <p:cNvPr id="4" name="Text 1"/>
          <p:cNvSpPr/>
          <p:nvPr/>
        </p:nvSpPr>
        <p:spPr>
          <a:xfrm>
            <a:off x="6280190" y="2928699"/>
            <a:ext cx="5340787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Nie wszystko widać na pierwszy rzut oka</a:t>
            </a:r>
            <a:endParaRPr lang="en-US" sz="2300" dirty="0"/>
          </a:p>
        </p:txBody>
      </p:sp>
      <p:sp>
        <p:nvSpPr>
          <p:cNvPr id="5" name="Shape 2"/>
          <p:cNvSpPr/>
          <p:nvPr/>
        </p:nvSpPr>
        <p:spPr>
          <a:xfrm>
            <a:off x="6280190" y="3640931"/>
            <a:ext cx="3664744" cy="1687592"/>
          </a:xfrm>
          <a:prstGeom prst="roundRect">
            <a:avLst>
              <a:gd name="adj" fmla="val 2016"/>
            </a:avLst>
          </a:prstGeom>
          <a:solidFill>
            <a:srgbClr val="F2EEEE"/>
          </a:solidFill>
          <a:ln/>
        </p:spPr>
        <p:txBody>
          <a:bodyPr/>
          <a:lstStyle/>
          <a:p>
            <a:endParaRPr lang="pl-PL"/>
          </a:p>
        </p:txBody>
      </p:sp>
      <p:sp>
        <p:nvSpPr>
          <p:cNvPr id="6" name="Text 3"/>
          <p:cNvSpPr/>
          <p:nvPr/>
        </p:nvSpPr>
        <p:spPr>
          <a:xfrm>
            <a:off x="6507004" y="3867745"/>
            <a:ext cx="2977039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ea typeface="PT Serif" pitchFamily="34" charset="-122"/>
                <a:cs typeface="PT Serif" pitchFamily="34" charset="-120"/>
              </a:rPr>
              <a:t>Jasna komunikacja</a:t>
            </a:r>
            <a:endParaRPr lang="en-US" sz="2300" dirty="0"/>
          </a:p>
        </p:txBody>
      </p:sp>
      <p:sp>
        <p:nvSpPr>
          <p:cNvPr id="7" name="Text 4"/>
          <p:cNvSpPr/>
          <p:nvPr/>
        </p:nvSpPr>
        <p:spPr>
          <a:xfrm>
            <a:off x="6507004" y="4375904"/>
            <a:ext cx="3211116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Unikaj metafor i ironii, jeśli mogą być niezrozumiałe</a:t>
            </a:r>
            <a:endParaRPr lang="en-US" sz="1750" dirty="0"/>
          </a:p>
        </p:txBody>
      </p:sp>
      <p:sp>
        <p:nvSpPr>
          <p:cNvPr id="8" name="Shape 5"/>
          <p:cNvSpPr/>
          <p:nvPr/>
        </p:nvSpPr>
        <p:spPr>
          <a:xfrm>
            <a:off x="10171748" y="3640931"/>
            <a:ext cx="3664863" cy="1687592"/>
          </a:xfrm>
          <a:prstGeom prst="roundRect">
            <a:avLst>
              <a:gd name="adj" fmla="val 2016"/>
            </a:avLst>
          </a:prstGeom>
          <a:solidFill>
            <a:srgbClr val="F2EEEE"/>
          </a:solidFill>
          <a:ln/>
        </p:spPr>
        <p:txBody>
          <a:bodyPr/>
          <a:lstStyle/>
          <a:p>
            <a:endParaRPr lang="pl-PL"/>
          </a:p>
        </p:txBody>
      </p:sp>
      <p:sp>
        <p:nvSpPr>
          <p:cNvPr id="9" name="Text 6"/>
          <p:cNvSpPr/>
          <p:nvPr/>
        </p:nvSpPr>
        <p:spPr>
          <a:xfrm>
            <a:off x="10398562" y="3867745"/>
            <a:ext cx="2977039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ea typeface="PT Serif" pitchFamily="34" charset="-122"/>
                <a:cs typeface="PT Serif" pitchFamily="34" charset="-120"/>
              </a:rPr>
              <a:t>Cierpliwość</a:t>
            </a:r>
            <a:endParaRPr lang="en-US" sz="2300" dirty="0"/>
          </a:p>
        </p:txBody>
      </p:sp>
      <p:sp>
        <p:nvSpPr>
          <p:cNvPr id="10" name="Text 7"/>
          <p:cNvSpPr/>
          <p:nvPr/>
        </p:nvSpPr>
        <p:spPr>
          <a:xfrm>
            <a:off x="10398562" y="4375904"/>
            <a:ext cx="321123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Daj czas na przetworzenie informacji i reakcję</a:t>
            </a:r>
            <a:endParaRPr lang="en-US" sz="1750" dirty="0"/>
          </a:p>
        </p:txBody>
      </p:sp>
      <p:sp>
        <p:nvSpPr>
          <p:cNvPr id="11" name="Shape 8"/>
          <p:cNvSpPr/>
          <p:nvPr/>
        </p:nvSpPr>
        <p:spPr>
          <a:xfrm>
            <a:off x="6280190" y="5555337"/>
            <a:ext cx="7556421" cy="1324689"/>
          </a:xfrm>
          <a:prstGeom prst="roundRect">
            <a:avLst>
              <a:gd name="adj" fmla="val 2568"/>
            </a:avLst>
          </a:prstGeom>
          <a:solidFill>
            <a:srgbClr val="F2EEEE"/>
          </a:solidFill>
          <a:ln/>
        </p:spPr>
        <p:txBody>
          <a:bodyPr/>
          <a:lstStyle/>
          <a:p>
            <a:endParaRPr lang="pl-PL"/>
          </a:p>
        </p:txBody>
      </p:sp>
      <p:sp>
        <p:nvSpPr>
          <p:cNvPr id="12" name="Text 9"/>
          <p:cNvSpPr/>
          <p:nvPr/>
        </p:nvSpPr>
        <p:spPr>
          <a:xfrm>
            <a:off x="6507004" y="5782151"/>
            <a:ext cx="2977039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ea typeface="PT Serif" pitchFamily="34" charset="-122"/>
                <a:cs typeface="PT Serif" pitchFamily="34" charset="-120"/>
              </a:rPr>
              <a:t>Strefy ciszy</a:t>
            </a:r>
            <a:endParaRPr lang="en-US" sz="2300" dirty="0"/>
          </a:p>
        </p:txBody>
      </p:sp>
      <p:sp>
        <p:nvSpPr>
          <p:cNvPr id="13" name="Text 10"/>
          <p:cNvSpPr/>
          <p:nvPr/>
        </p:nvSpPr>
        <p:spPr>
          <a:xfrm>
            <a:off x="6507004" y="6290310"/>
            <a:ext cx="7102793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Ograniczaj nadmiar bodźców: światło, hałas, chaos</a:t>
            </a:r>
            <a:endParaRPr lang="en-US" sz="1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783312"/>
            <a:ext cx="6658570" cy="7442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850"/>
              </a:lnSpc>
              <a:buNone/>
            </a:pPr>
            <a:r>
              <a:rPr lang="en-US" sz="465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Nowoczesne Technologie</a:t>
            </a:r>
            <a:endParaRPr lang="en-US" sz="4650" dirty="0"/>
          </a:p>
        </p:txBody>
      </p:sp>
      <p:sp>
        <p:nvSpPr>
          <p:cNvPr id="3" name="Text 1"/>
          <p:cNvSpPr/>
          <p:nvPr/>
        </p:nvSpPr>
        <p:spPr>
          <a:xfrm>
            <a:off x="793790" y="1618298"/>
            <a:ext cx="4581763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020202"/>
                </a:solidFill>
                <a:ea typeface="PT Serif" pitchFamily="34" charset="-122"/>
                <a:cs typeface="PT Serif" pitchFamily="34" charset="-120"/>
              </a:rPr>
              <a:t>Technologia w służbie dostępności</a:t>
            </a:r>
            <a:endParaRPr lang="en-US" sz="2300" dirty="0"/>
          </a:p>
        </p:txBody>
      </p:sp>
      <p:sp>
        <p:nvSpPr>
          <p:cNvPr id="5" name="Text 2"/>
          <p:cNvSpPr/>
          <p:nvPr/>
        </p:nvSpPr>
        <p:spPr>
          <a:xfrm>
            <a:off x="793790" y="2813862"/>
            <a:ext cx="2977039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ea typeface="PT Serif" pitchFamily="34" charset="-122"/>
                <a:cs typeface="PT Serif" pitchFamily="34" charset="-120"/>
              </a:rPr>
              <a:t>Czytniki ekranu</a:t>
            </a:r>
            <a:endParaRPr lang="en-US" sz="2300" dirty="0"/>
          </a:p>
        </p:txBody>
      </p:sp>
      <p:sp>
        <p:nvSpPr>
          <p:cNvPr id="6" name="Text 3"/>
          <p:cNvSpPr/>
          <p:nvPr/>
        </p:nvSpPr>
        <p:spPr>
          <a:xfrm>
            <a:off x="793790" y="3322021"/>
            <a:ext cx="6379607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Dla osób niewidomych i niedowidzących</a:t>
            </a:r>
            <a:endParaRPr lang="en-US" sz="1750" dirty="0"/>
          </a:p>
        </p:txBody>
      </p:sp>
      <p:sp>
        <p:nvSpPr>
          <p:cNvPr id="8" name="Text 4"/>
          <p:cNvSpPr/>
          <p:nvPr/>
        </p:nvSpPr>
        <p:spPr>
          <a:xfrm>
            <a:off x="7456884" y="2813862"/>
            <a:ext cx="2977039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ea typeface="PT Serif" pitchFamily="34" charset="-122"/>
                <a:cs typeface="PT Serif" pitchFamily="34" charset="-120"/>
              </a:rPr>
              <a:t>Tłumaczenie migowe</a:t>
            </a:r>
            <a:endParaRPr lang="en-US" sz="2300" dirty="0"/>
          </a:p>
        </p:txBody>
      </p:sp>
      <p:sp>
        <p:nvSpPr>
          <p:cNvPr id="9" name="Text 5"/>
          <p:cNvSpPr/>
          <p:nvPr/>
        </p:nvSpPr>
        <p:spPr>
          <a:xfrm>
            <a:off x="7456884" y="3322021"/>
            <a:ext cx="637972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Aplikacje tłumaczące język migowy w czasie rzeczywistym</a:t>
            </a:r>
            <a:endParaRPr lang="en-US" sz="1750" dirty="0"/>
          </a:p>
        </p:txBody>
      </p:sp>
      <p:sp>
        <p:nvSpPr>
          <p:cNvPr id="11" name="Text 6"/>
          <p:cNvSpPr/>
          <p:nvPr/>
        </p:nvSpPr>
        <p:spPr>
          <a:xfrm>
            <a:off x="793790" y="4989015"/>
            <a:ext cx="2977039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ea typeface="PT Serif" pitchFamily="34" charset="-122"/>
                <a:cs typeface="PT Serif" pitchFamily="34" charset="-120"/>
              </a:rPr>
              <a:t>Egzoszkielety</a:t>
            </a:r>
            <a:endParaRPr lang="en-US" sz="2300" dirty="0"/>
          </a:p>
        </p:txBody>
      </p:sp>
      <p:sp>
        <p:nvSpPr>
          <p:cNvPr id="12" name="Text 7"/>
          <p:cNvSpPr/>
          <p:nvPr/>
        </p:nvSpPr>
        <p:spPr>
          <a:xfrm>
            <a:off x="793790" y="5497173"/>
            <a:ext cx="6379607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Pomoc w poruszaniu się i mobilności</a:t>
            </a:r>
            <a:endParaRPr lang="en-US" sz="1750" dirty="0"/>
          </a:p>
        </p:txBody>
      </p:sp>
      <p:sp>
        <p:nvSpPr>
          <p:cNvPr id="14" name="Text 8"/>
          <p:cNvSpPr/>
          <p:nvPr/>
        </p:nvSpPr>
        <p:spPr>
          <a:xfrm>
            <a:off x="7456884" y="4989015"/>
            <a:ext cx="2977039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ea typeface="PT Serif" pitchFamily="34" charset="-122"/>
                <a:cs typeface="PT Serif" pitchFamily="34" charset="-120"/>
              </a:rPr>
              <a:t>Sterowanie wzrokiem</a:t>
            </a:r>
            <a:endParaRPr lang="en-US" sz="2300" dirty="0"/>
          </a:p>
        </p:txBody>
      </p:sp>
      <p:sp>
        <p:nvSpPr>
          <p:cNvPr id="15" name="Text 9"/>
          <p:cNvSpPr/>
          <p:nvPr/>
        </p:nvSpPr>
        <p:spPr>
          <a:xfrm>
            <a:off x="7456884" y="5497173"/>
            <a:ext cx="637972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ea typeface="DM Sans" pitchFamily="34" charset="-122"/>
                <a:cs typeface="DM Sans" pitchFamily="34" charset="-120"/>
              </a:rPr>
              <a:t>Kontrola komputera za pomocą ruchu oczu</a:t>
            </a:r>
            <a:endParaRPr lang="en-US" sz="1750" dirty="0"/>
          </a:p>
        </p:txBody>
      </p:sp>
      <p:sp>
        <p:nvSpPr>
          <p:cNvPr id="16" name="Shape 10"/>
          <p:cNvSpPr/>
          <p:nvPr/>
        </p:nvSpPr>
        <p:spPr>
          <a:xfrm>
            <a:off x="793790" y="6482358"/>
            <a:ext cx="13042821" cy="963811"/>
          </a:xfrm>
          <a:prstGeom prst="roundRect">
            <a:avLst>
              <a:gd name="adj" fmla="val 3530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pl-PL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604" y="6826448"/>
            <a:ext cx="283488" cy="226814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1530906" y="6765846"/>
            <a:ext cx="1207889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b="1" dirty="0">
                <a:solidFill>
                  <a:srgbClr val="000000"/>
                </a:solidFill>
                <a:ea typeface="DM Sans" pitchFamily="34" charset="-122"/>
                <a:cs typeface="DM Sans" pitchFamily="34" charset="-120"/>
              </a:rPr>
              <a:t>Pomoc to nie tylko gest - to usuwanie barier</a:t>
            </a:r>
            <a:endParaRPr lang="en-US" sz="1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178</Words>
  <Application>Microsoft Office PowerPoint</Application>
  <PresentationFormat>Niestandardowy</PresentationFormat>
  <Paragraphs>44</Paragraphs>
  <Slides>5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DM Sans</vt:lpstr>
      <vt:lpstr>Calibri</vt:lpstr>
      <vt:lpstr>Arial</vt:lpstr>
      <vt:lpstr>PT Serif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Shooler</dc:creator>
  <cp:lastModifiedBy>Aleksandra Jagieła-Sochacka</cp:lastModifiedBy>
  <cp:revision>4</cp:revision>
  <dcterms:created xsi:type="dcterms:W3CDTF">2026-02-27T14:56:06Z</dcterms:created>
  <dcterms:modified xsi:type="dcterms:W3CDTF">2026-03-04T09:14:31Z</dcterms:modified>
</cp:coreProperties>
</file>